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6858000" cx="12192000"/>
  <p:notesSz cx="6858000" cy="9144000"/>
  <p:embeddedFontLst>
    <p:embeddedFont>
      <p:font typeface="Lora"/>
      <p:regular r:id="rId15"/>
      <p:bold r:id="rId16"/>
      <p:italic r:id="rId17"/>
      <p:boldItalic r:id="rId18"/>
    </p:embeddedFont>
    <p:embeddedFont>
      <p:font typeface="Quattrocento Sans"/>
      <p:regular r:id="rId19"/>
      <p:bold r:id="rId20"/>
      <p:italic r:id="rId21"/>
      <p:boldItalic r:id="rId22"/>
    </p:embeddedFont>
    <p:embeddedFont>
      <p:font typeface="Roboto Light"/>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27" roundtripDataSignature="AMtx7mhAbKxt9De9NAsBjmEt3Z6PnlhAK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QuattrocentoSans-bold.fntdata"/><Relationship Id="rId22" Type="http://schemas.openxmlformats.org/officeDocument/2006/relationships/font" Target="fonts/QuattrocentoSans-boldItalic.fntdata"/><Relationship Id="rId21" Type="http://schemas.openxmlformats.org/officeDocument/2006/relationships/font" Target="fonts/QuattrocentoSans-italic.fntdata"/><Relationship Id="rId24" Type="http://schemas.openxmlformats.org/officeDocument/2006/relationships/font" Target="fonts/RobotoLight-bold.fntdata"/><Relationship Id="rId23" Type="http://schemas.openxmlformats.org/officeDocument/2006/relationships/font" Target="fonts/RobotoLigh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Light-boldItalic.fntdata"/><Relationship Id="rId25" Type="http://schemas.openxmlformats.org/officeDocument/2006/relationships/font" Target="fonts/RobotoLight-italic.fntdata"/><Relationship Id="rId27"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font" Target="fonts/Lora-regular.fntdata"/><Relationship Id="rId14" Type="http://schemas.openxmlformats.org/officeDocument/2006/relationships/slide" Target="slides/slide9.xml"/><Relationship Id="rId17" Type="http://schemas.openxmlformats.org/officeDocument/2006/relationships/font" Target="fonts/Lora-italic.fntdata"/><Relationship Id="rId16" Type="http://schemas.openxmlformats.org/officeDocument/2006/relationships/font" Target="fonts/Lora-bold.fntdata"/><Relationship Id="rId19" Type="http://schemas.openxmlformats.org/officeDocument/2006/relationships/font" Target="fonts/QuattrocentoSans-regular.fntdata"/><Relationship Id="rId18" Type="http://schemas.openxmlformats.org/officeDocument/2006/relationships/font" Target="fonts/Lora-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4" name="Google Shape;11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3" name="Google Shape;12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 name="Google Shape;134;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 name="Google Shape;14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4" name="Google Shape;15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7" name="Google Shape;17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7" name="Google Shape;18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8" name="Shape 78"/>
        <p:cNvGrpSpPr/>
        <p:nvPr/>
      </p:nvGrpSpPr>
      <p:grpSpPr>
        <a:xfrm>
          <a:off x="0" y="0"/>
          <a:ext cx="0" cy="0"/>
          <a:chOff x="0" y="0"/>
          <a:chExt cx="0" cy="0"/>
        </a:xfrm>
      </p:grpSpPr>
      <p:sp>
        <p:nvSpPr>
          <p:cNvPr id="79" name="Google Shape;79;p2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0"/>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3200"/>
              <a:buNone/>
              <a:defRPr sz="3200"/>
            </a:lvl1pPr>
            <a:lvl2pPr indent="-406400" lvl="1" marL="914400" algn="l">
              <a:lnSpc>
                <a:spcPct val="110000"/>
              </a:lnSpc>
              <a:spcBef>
                <a:spcPts val="500"/>
              </a:spcBef>
              <a:spcAft>
                <a:spcPts val="0"/>
              </a:spcAft>
              <a:buClr>
                <a:srgbClr val="595959"/>
              </a:buClr>
              <a:buSzPts val="2800"/>
              <a:buChar char="•"/>
              <a:defRPr sz="2800"/>
            </a:lvl2pPr>
            <a:lvl3pPr indent="-381000" lvl="2" marL="1371600" algn="l">
              <a:lnSpc>
                <a:spcPct val="110000"/>
              </a:lnSpc>
              <a:spcBef>
                <a:spcPts val="500"/>
              </a:spcBef>
              <a:spcAft>
                <a:spcPts val="0"/>
              </a:spcAft>
              <a:buClr>
                <a:srgbClr val="595959"/>
              </a:buClr>
              <a:buSzPts val="2400"/>
              <a:buChar char="•"/>
              <a:defRPr sz="2400"/>
            </a:lvl3pPr>
            <a:lvl4pPr indent="-355600" lvl="3" marL="1828800" algn="l">
              <a:lnSpc>
                <a:spcPct val="110000"/>
              </a:lnSpc>
              <a:spcBef>
                <a:spcPts val="500"/>
              </a:spcBef>
              <a:spcAft>
                <a:spcPts val="0"/>
              </a:spcAft>
              <a:buClr>
                <a:srgbClr val="595959"/>
              </a:buClr>
              <a:buSzPts val="2000"/>
              <a:buChar char="•"/>
              <a:defRPr sz="2000"/>
            </a:lvl4pPr>
            <a:lvl5pPr indent="-355600" lvl="4" marL="2286000" algn="l">
              <a:lnSpc>
                <a:spcPct val="110000"/>
              </a:lnSpc>
              <a:spcBef>
                <a:spcPts val="500"/>
              </a:spcBef>
              <a:spcAft>
                <a:spcPts val="0"/>
              </a:spcAft>
              <a:buClr>
                <a:srgbClr val="595959"/>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1" name="Google Shape;81;p20"/>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2" name="Google Shape;82;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sp>
        <p:nvSpPr>
          <p:cNvPr id="86" name="Google Shape;86;p2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21"/>
          <p:cNvSpPr/>
          <p:nvPr>
            <p:ph idx="2" type="pic"/>
          </p:nvPr>
        </p:nvSpPr>
        <p:spPr>
          <a:xfrm>
            <a:off x="5183188" y="987425"/>
            <a:ext cx="6172200" cy="4873625"/>
          </a:xfrm>
          <a:prstGeom prst="rect">
            <a:avLst/>
          </a:prstGeom>
          <a:noFill/>
          <a:ln>
            <a:noFill/>
          </a:ln>
        </p:spPr>
      </p:sp>
      <p:sp>
        <p:nvSpPr>
          <p:cNvPr id="88" name="Google Shape;88;p21"/>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9" name="Google Shape;89;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22"/>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22"/>
          <p:cNvSpPr txBox="1"/>
          <p:nvPr>
            <p:ph idx="1" type="body"/>
          </p:nvPr>
        </p:nvSpPr>
        <p:spPr>
          <a:xfrm rot="5400000">
            <a:off x="3718625" y="-1458212"/>
            <a:ext cx="4754750" cy="105156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23"/>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23"/>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type="obj">
  <p:cSld name="OBJECT">
    <p:spTree>
      <p:nvGrpSpPr>
        <p:cNvPr id="19" name="Shape 19"/>
        <p:cNvGrpSpPr/>
        <p:nvPr/>
      </p:nvGrpSpPr>
      <p:grpSpPr>
        <a:xfrm>
          <a:off x="0" y="0"/>
          <a:ext cx="0" cy="0"/>
          <a:chOff x="0" y="0"/>
          <a:chExt cx="0" cy="0"/>
        </a:xfrm>
      </p:grpSpPr>
      <p:pic>
        <p:nvPicPr>
          <p:cNvPr id="20" name="Google Shape;20;p12"/>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1" name="Google Shape;21;p12"/>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12"/>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26" name="Shape 26"/>
        <p:cNvGrpSpPr/>
        <p:nvPr/>
      </p:nvGrpSpPr>
      <p:grpSpPr>
        <a:xfrm>
          <a:off x="0" y="0"/>
          <a:ext cx="0" cy="0"/>
          <a:chOff x="0" y="0"/>
          <a:chExt cx="0" cy="0"/>
        </a:xfrm>
      </p:grpSpPr>
      <p:pic>
        <p:nvPicPr>
          <p:cNvPr id="27" name="Google Shape;27;p13"/>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8" name="Google Shape;28;p13"/>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9" name="Google Shape;29;p13"/>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13"/>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1" name="Google Shape;31;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34" name="Shape 34"/>
        <p:cNvGrpSpPr/>
        <p:nvPr/>
      </p:nvGrpSpPr>
      <p:grpSpPr>
        <a:xfrm>
          <a:off x="0" y="0"/>
          <a:ext cx="0" cy="0"/>
          <a:chOff x="0" y="0"/>
          <a:chExt cx="0" cy="0"/>
        </a:xfrm>
      </p:grpSpPr>
      <p:sp>
        <p:nvSpPr>
          <p:cNvPr id="35" name="Google Shape;35;p14"/>
          <p:cNvSpPr/>
          <p:nvPr/>
        </p:nvSpPr>
        <p:spPr>
          <a:xfrm>
            <a:off x="2103120" y="3036776"/>
            <a:ext cx="798576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6" name="Google Shape;36;p14"/>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 name="Google Shape;37;p14"/>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1000"/>
              </a:spcBef>
              <a:spcAft>
                <a:spcPts val="0"/>
              </a:spcAft>
              <a:buClr>
                <a:srgbClr val="595959"/>
              </a:buClr>
              <a:buSzPts val="2400"/>
              <a:buNone/>
              <a:defRPr sz="2400"/>
            </a:lvl1pPr>
            <a:lvl2pPr lvl="1" algn="ctr">
              <a:lnSpc>
                <a:spcPct val="110000"/>
              </a:lnSpc>
              <a:spcBef>
                <a:spcPts val="500"/>
              </a:spcBef>
              <a:spcAft>
                <a:spcPts val="0"/>
              </a:spcAft>
              <a:buClr>
                <a:srgbClr val="595959"/>
              </a:buClr>
              <a:buSzPts val="2000"/>
              <a:buNone/>
              <a:defRPr sz="2000"/>
            </a:lvl2pPr>
            <a:lvl3pPr lvl="2" algn="ctr">
              <a:lnSpc>
                <a:spcPct val="110000"/>
              </a:lnSpc>
              <a:spcBef>
                <a:spcPts val="500"/>
              </a:spcBef>
              <a:spcAft>
                <a:spcPts val="0"/>
              </a:spcAft>
              <a:buClr>
                <a:srgbClr val="595959"/>
              </a:buClr>
              <a:buSzPts val="1800"/>
              <a:buNone/>
              <a:defRPr sz="1800"/>
            </a:lvl3pPr>
            <a:lvl4pPr lvl="3" algn="ctr">
              <a:lnSpc>
                <a:spcPct val="110000"/>
              </a:lnSpc>
              <a:spcBef>
                <a:spcPts val="500"/>
              </a:spcBef>
              <a:spcAft>
                <a:spcPts val="0"/>
              </a:spcAft>
              <a:buClr>
                <a:srgbClr val="595959"/>
              </a:buClr>
              <a:buSzPts val="1600"/>
              <a:buNone/>
              <a:defRPr sz="1600"/>
            </a:lvl4pPr>
            <a:lvl5pPr lvl="4" algn="ctr">
              <a:lnSpc>
                <a:spcPct val="11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8" name="Google Shape;38;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41" name="Shape 41"/>
        <p:cNvGrpSpPr/>
        <p:nvPr/>
      </p:nvGrpSpPr>
      <p:grpSpPr>
        <a:xfrm>
          <a:off x="0" y="0"/>
          <a:ext cx="0" cy="0"/>
          <a:chOff x="0" y="0"/>
          <a:chExt cx="0" cy="0"/>
        </a:xfrm>
      </p:grpSpPr>
      <p:sp>
        <p:nvSpPr>
          <p:cNvPr id="42" name="Google Shape;42;p15"/>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3" name="Google Shape;43;p15"/>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15"/>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16"/>
          <p:cNvSpPr/>
          <p:nvPr/>
        </p:nvSpPr>
        <p:spPr>
          <a:xfrm>
            <a:off x="838200" y="4104155"/>
            <a:ext cx="797433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0" name="Google Shape;50;p1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888888"/>
              </a:buClr>
              <a:buSzPts val="1800"/>
              <a:buNone/>
              <a:defRPr sz="1800">
                <a:solidFill>
                  <a:srgbClr val="888888"/>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17"/>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7" name="Google Shape;57;p17"/>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17"/>
          <p:cNvSpPr txBox="1"/>
          <p:nvPr>
            <p:ph idx="1" type="body"/>
          </p:nvPr>
        </p:nvSpPr>
        <p:spPr>
          <a:xfrm>
            <a:off x="838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17"/>
          <p:cNvSpPr txBox="1"/>
          <p:nvPr>
            <p:ph idx="2" type="body"/>
          </p:nvPr>
        </p:nvSpPr>
        <p:spPr>
          <a:xfrm>
            <a:off x="6172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3" name="Shape 63"/>
        <p:cNvGrpSpPr/>
        <p:nvPr/>
      </p:nvGrpSpPr>
      <p:grpSpPr>
        <a:xfrm>
          <a:off x="0" y="0"/>
          <a:ext cx="0" cy="0"/>
          <a:chOff x="0" y="0"/>
          <a:chExt cx="0" cy="0"/>
        </a:xfrm>
      </p:grpSpPr>
      <p:sp>
        <p:nvSpPr>
          <p:cNvPr id="64" name="Google Shape;64;p18"/>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65" name="Google Shape;65;p18"/>
          <p:cNvSpPr txBox="1"/>
          <p:nvPr>
            <p:ph type="title"/>
          </p:nvPr>
        </p:nvSpPr>
        <p:spPr>
          <a:xfrm>
            <a:off x="839788" y="653784"/>
            <a:ext cx="10515600" cy="74824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18"/>
          <p:cNvSpPr txBox="1"/>
          <p:nvPr>
            <p:ph idx="1" type="body"/>
          </p:nvPr>
        </p:nvSpPr>
        <p:spPr>
          <a:xfrm>
            <a:off x="839788" y="1540248"/>
            <a:ext cx="5157787"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18"/>
          <p:cNvSpPr txBox="1"/>
          <p:nvPr>
            <p:ph idx="2" type="body"/>
          </p:nvPr>
        </p:nvSpPr>
        <p:spPr>
          <a:xfrm>
            <a:off x="839788" y="2411892"/>
            <a:ext cx="5157787"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18"/>
          <p:cNvSpPr txBox="1"/>
          <p:nvPr>
            <p:ph idx="3" type="body"/>
          </p:nvPr>
        </p:nvSpPr>
        <p:spPr>
          <a:xfrm>
            <a:off x="6172200" y="1540248"/>
            <a:ext cx="5183188"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18"/>
          <p:cNvSpPr txBox="1"/>
          <p:nvPr>
            <p:ph idx="4" type="body"/>
          </p:nvPr>
        </p:nvSpPr>
        <p:spPr>
          <a:xfrm>
            <a:off x="6172200" y="2411892"/>
            <a:ext cx="5183188"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19"/>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Lora"/>
              <a:buNone/>
              <a:defRPr b="0" i="0" sz="3200" u="none" cap="none" strike="noStrike">
                <a:solidFill>
                  <a:schemeClr val="dk1"/>
                </a:solidFill>
                <a:latin typeface="Lora"/>
                <a:ea typeface="Lora"/>
                <a:cs typeface="Lora"/>
                <a:sym typeface="Lo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0"/>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rgbClr val="595959"/>
              </a:buClr>
              <a:buSzPts val="1400"/>
              <a:buFont typeface="Arial"/>
              <a:buNone/>
              <a:defRPr b="0" i="0" sz="1400" u="none" cap="none" strike="noStrike">
                <a:solidFill>
                  <a:srgbClr val="595959"/>
                </a:solidFill>
                <a:latin typeface="Roboto Light"/>
                <a:ea typeface="Roboto Light"/>
                <a:cs typeface="Roboto Light"/>
                <a:sym typeface="Roboto Light"/>
              </a:defRPr>
            </a:lvl1pPr>
            <a:lvl2pPr indent="-317500" lvl="1" marL="9144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2pPr>
            <a:lvl3pPr indent="-317500" lvl="2" marL="13716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3pPr>
            <a:lvl4pPr indent="-317500" lvl="3" marL="18288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4pPr>
            <a:lvl5pPr indent="-317500" lvl="4" marL="22860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rgbClr val="888888"/>
                </a:solidFill>
                <a:latin typeface="Roboto Light"/>
                <a:ea typeface="Roboto Light"/>
                <a:cs typeface="Roboto Light"/>
                <a:sym typeface="Roboto Light"/>
              </a:defRPr>
            </a:lvl1pPr>
            <a:lvl2pPr indent="0" lvl="1" marL="0" marR="0" rtl="0" algn="r">
              <a:spcBef>
                <a:spcPts val="0"/>
              </a:spcBef>
              <a:buNone/>
              <a:defRPr b="0" i="0" sz="1100" u="none" cap="none" strike="noStrike">
                <a:solidFill>
                  <a:srgbClr val="888888"/>
                </a:solidFill>
                <a:latin typeface="Roboto Light"/>
                <a:ea typeface="Roboto Light"/>
                <a:cs typeface="Roboto Light"/>
                <a:sym typeface="Roboto Light"/>
              </a:defRPr>
            </a:lvl2pPr>
            <a:lvl3pPr indent="0" lvl="2" marL="0" marR="0" rtl="0" algn="r">
              <a:spcBef>
                <a:spcPts val="0"/>
              </a:spcBef>
              <a:buNone/>
              <a:defRPr b="0" i="0" sz="1100" u="none" cap="none" strike="noStrike">
                <a:solidFill>
                  <a:srgbClr val="888888"/>
                </a:solidFill>
                <a:latin typeface="Roboto Light"/>
                <a:ea typeface="Roboto Light"/>
                <a:cs typeface="Roboto Light"/>
                <a:sym typeface="Roboto Light"/>
              </a:defRPr>
            </a:lvl3pPr>
            <a:lvl4pPr indent="0" lvl="3" marL="0" marR="0" rtl="0" algn="r">
              <a:spcBef>
                <a:spcPts val="0"/>
              </a:spcBef>
              <a:buNone/>
              <a:defRPr b="0" i="0" sz="1100" u="none" cap="none" strike="noStrike">
                <a:solidFill>
                  <a:srgbClr val="888888"/>
                </a:solidFill>
                <a:latin typeface="Roboto Light"/>
                <a:ea typeface="Roboto Light"/>
                <a:cs typeface="Roboto Light"/>
                <a:sym typeface="Roboto Light"/>
              </a:defRPr>
            </a:lvl4pPr>
            <a:lvl5pPr indent="0" lvl="4" marL="0" marR="0" rtl="0" algn="r">
              <a:spcBef>
                <a:spcPts val="0"/>
              </a:spcBef>
              <a:buNone/>
              <a:defRPr b="0" i="0" sz="1100" u="none" cap="none" strike="noStrike">
                <a:solidFill>
                  <a:srgbClr val="888888"/>
                </a:solidFill>
                <a:latin typeface="Roboto Light"/>
                <a:ea typeface="Roboto Light"/>
                <a:cs typeface="Roboto Light"/>
                <a:sym typeface="Roboto Light"/>
              </a:defRPr>
            </a:lvl5pPr>
            <a:lvl6pPr indent="0" lvl="5" marL="0" marR="0" rtl="0" algn="r">
              <a:spcBef>
                <a:spcPts val="0"/>
              </a:spcBef>
              <a:buNone/>
              <a:defRPr b="0" i="0" sz="1100" u="none" cap="none" strike="noStrike">
                <a:solidFill>
                  <a:srgbClr val="888888"/>
                </a:solidFill>
                <a:latin typeface="Roboto Light"/>
                <a:ea typeface="Roboto Light"/>
                <a:cs typeface="Roboto Light"/>
                <a:sym typeface="Roboto Light"/>
              </a:defRPr>
            </a:lvl6pPr>
            <a:lvl7pPr indent="0" lvl="6" marL="0" marR="0" rtl="0" algn="r">
              <a:spcBef>
                <a:spcPts val="0"/>
              </a:spcBef>
              <a:buNone/>
              <a:defRPr b="0" i="0" sz="1100" u="none" cap="none" strike="noStrike">
                <a:solidFill>
                  <a:srgbClr val="888888"/>
                </a:solidFill>
                <a:latin typeface="Roboto Light"/>
                <a:ea typeface="Roboto Light"/>
                <a:cs typeface="Roboto Light"/>
                <a:sym typeface="Roboto Light"/>
              </a:defRPr>
            </a:lvl7pPr>
            <a:lvl8pPr indent="0" lvl="7" marL="0" marR="0" rtl="0" algn="r">
              <a:spcBef>
                <a:spcPts val="0"/>
              </a:spcBef>
              <a:buNone/>
              <a:defRPr b="0" i="0" sz="1100" u="none" cap="none" strike="noStrike">
                <a:solidFill>
                  <a:srgbClr val="888888"/>
                </a:solidFill>
                <a:latin typeface="Roboto Light"/>
                <a:ea typeface="Roboto Light"/>
                <a:cs typeface="Roboto Light"/>
                <a:sym typeface="Roboto Light"/>
              </a:defRPr>
            </a:lvl8pPr>
            <a:lvl9pPr indent="0" lvl="8" marL="0" marR="0" rtl="0" algn="r">
              <a:spcBef>
                <a:spcPts val="0"/>
              </a:spcBef>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110" name="Google Shape;110;p1"/>
          <p:cNvSpPr txBox="1"/>
          <p:nvPr/>
        </p:nvSpPr>
        <p:spPr>
          <a:xfrm>
            <a:off x="669601" y="4187158"/>
            <a:ext cx="10882577" cy="1754326"/>
          </a:xfrm>
          <a:prstGeom prst="rect">
            <a:avLst/>
          </a:prstGeom>
          <a:solidFill>
            <a:srgbClr val="F7CAAC"/>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Class: </a:t>
            </a:r>
            <a:r>
              <a:rPr b="0" i="0" lang="en-US" sz="1800" u="none" cap="none" strike="noStrike">
                <a:solidFill>
                  <a:srgbClr val="262626"/>
                </a:solidFill>
                <a:latin typeface="Roboto Light"/>
                <a:ea typeface="Roboto Light"/>
                <a:cs typeface="Roboto Light"/>
                <a:sym typeface="Roboto Light"/>
              </a:rPr>
              <a:t>MSc</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Subject : </a:t>
            </a:r>
            <a:r>
              <a:rPr b="0" i="0" lang="en-US" sz="1800" u="none" cap="none" strike="noStrike">
                <a:solidFill>
                  <a:schemeClr val="dk1"/>
                </a:solidFill>
                <a:latin typeface="Roboto Light"/>
                <a:ea typeface="Roboto Light"/>
                <a:cs typeface="Roboto Light"/>
                <a:sym typeface="Roboto Light"/>
              </a:rPr>
              <a:t>Application of IT- Basics and Advance Excel</a:t>
            </a:r>
            <a:r>
              <a:rPr b="0" i="0" lang="en-US" sz="1800" u="none" cap="none" strike="noStrike">
                <a:solidFill>
                  <a:srgbClr val="262626"/>
                </a:solidFill>
                <a:latin typeface="Roboto Light"/>
                <a:ea typeface="Roboto Light"/>
                <a:cs typeface="Roboto Light"/>
                <a:sym typeface="Roboto Light"/>
              </a:rPr>
              <a:t> </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 </a:t>
            </a:r>
            <a:r>
              <a:rPr b="0" i="0" lang="en-US" sz="1800" u="none" cap="none" strike="noStrike">
                <a:solidFill>
                  <a:srgbClr val="262626"/>
                </a:solidFill>
                <a:latin typeface="Roboto Light"/>
                <a:ea typeface="Roboto Light"/>
                <a:cs typeface="Roboto Light"/>
                <a:sym typeface="Roboto Light"/>
              </a:rPr>
              <a:t>Unit 3 Chapter 2</a:t>
            </a:r>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 Name: Loops</a:t>
            </a:r>
            <a:endParaRPr b="0" i="0" sz="1800" u="none" cap="none" strike="noStrike">
              <a:solidFill>
                <a:srgbClr val="262626"/>
              </a:solidFill>
              <a:latin typeface="Roboto Light"/>
              <a:ea typeface="Roboto Light"/>
              <a:cs typeface="Roboto Light"/>
              <a:sym typeface="Roboto Light"/>
            </a:endParaRPr>
          </a:p>
        </p:txBody>
      </p:sp>
      <p:sp>
        <p:nvSpPr>
          <p:cNvPr id="111" name="Google Shape;111;p1"/>
          <p:cNvSpPr txBox="1"/>
          <p:nvPr>
            <p:ph idx="4294967295"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17" name="Google Shape;117;p2"/>
          <p:cNvSpPr txBox="1"/>
          <p:nvPr>
            <p:ph type="title"/>
          </p:nvPr>
        </p:nvSpPr>
        <p:spPr>
          <a:xfrm flipH="1">
            <a:off x="838198" y="681039"/>
            <a:ext cx="800328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Loops</a:t>
            </a:r>
            <a:endParaRPr b="1" i="1" sz="4400">
              <a:latin typeface="Quattrocento Sans"/>
              <a:ea typeface="Quattrocento Sans"/>
              <a:cs typeface="Quattrocento Sans"/>
              <a:sym typeface="Quattrocento Sans"/>
            </a:endParaRPr>
          </a:p>
        </p:txBody>
      </p:sp>
      <p:sp>
        <p:nvSpPr>
          <p:cNvPr descr="Image result for vectors" id="118" name="Google Shape;118;p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 name="Google Shape;119;p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20" name="Google Shape;120;p2"/>
          <p:cNvSpPr txBox="1"/>
          <p:nvPr/>
        </p:nvSpPr>
        <p:spPr>
          <a:xfrm>
            <a:off x="585627" y="1359490"/>
            <a:ext cx="11217999" cy="6555641"/>
          </a:xfrm>
          <a:prstGeom prst="rect">
            <a:avLst/>
          </a:prstGeom>
          <a:noFill/>
          <a:ln>
            <a:noFill/>
          </a:ln>
        </p:spPr>
        <p:txBody>
          <a:bodyPr anchorCtr="0" anchor="t" bIns="45700" lIns="91425" spcFirstLastPara="1" rIns="91425" wrap="square" tIns="45700">
            <a:spAutoFit/>
          </a:bodyPr>
          <a:lstStyle/>
          <a:p>
            <a:pPr indent="-285750" lvl="0" marL="298450" marR="5080" rtl="0" algn="just">
              <a:lnSpc>
                <a:spcPct val="15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In VBA, loops allow you to go through a set of objects/values and analyze it one by one.</a:t>
            </a:r>
            <a:endParaRPr/>
          </a:p>
          <a:p>
            <a:pPr indent="-285750" lvl="0" marL="298450" marR="5080" rtl="0" algn="just">
              <a:lnSpc>
                <a:spcPct val="150000"/>
              </a:lnSpc>
              <a:spcBef>
                <a:spcPts val="183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Suppose you have a dataset and you want to highlight all the cells in even rows. You can use a VBA loop to go through the range and analyze each cell row number. If it turns out to be even, you give it a color, else you leave it as is.</a:t>
            </a:r>
            <a:endParaRPr/>
          </a:p>
          <a:p>
            <a:pPr indent="-285750" lvl="0" marL="298450" marR="5080" rtl="0" algn="just">
              <a:lnSpc>
                <a:spcPct val="150000"/>
              </a:lnSpc>
              <a:spcBef>
                <a:spcPts val="183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Here are some more practical examples where VBA loops can be useful:</a:t>
            </a:r>
            <a:endParaRPr i="1" sz="2000">
              <a:solidFill>
                <a:schemeClr val="dk1"/>
              </a:solidFill>
              <a:latin typeface="Quattrocento Sans"/>
              <a:ea typeface="Quattrocento Sans"/>
              <a:cs typeface="Quattrocento Sans"/>
              <a:sym typeface="Quattrocento Sans"/>
            </a:endParaRPr>
          </a:p>
          <a:p>
            <a:pPr indent="-457200" lvl="0" marL="469900" marR="5080" rtl="0" algn="just">
              <a:spcBef>
                <a:spcPts val="600"/>
              </a:spcBef>
              <a:spcAft>
                <a:spcPts val="0"/>
              </a:spcAft>
              <a:buClr>
                <a:schemeClr val="dk1"/>
              </a:buClr>
              <a:buSzPts val="2000"/>
              <a:buFont typeface="Calibri"/>
              <a:buAutoNum type="arabicPeriod"/>
            </a:pPr>
            <a:r>
              <a:rPr i="1" lang="en-US" sz="2000">
                <a:solidFill>
                  <a:schemeClr val="dk1"/>
                </a:solidFill>
                <a:latin typeface="Quattrocento Sans"/>
                <a:ea typeface="Quattrocento Sans"/>
                <a:cs typeface="Quattrocento Sans"/>
                <a:sym typeface="Quattrocento Sans"/>
              </a:rPr>
              <a:t>Looping through a range of cells and analyzing each cell (highlight cells with a specific text in it).</a:t>
            </a:r>
            <a:endParaRPr/>
          </a:p>
          <a:p>
            <a:pPr indent="-457200" lvl="0" marL="469900" marR="5080" rtl="0" algn="just">
              <a:spcBef>
                <a:spcPts val="600"/>
              </a:spcBef>
              <a:spcAft>
                <a:spcPts val="0"/>
              </a:spcAft>
              <a:buClr>
                <a:schemeClr val="dk1"/>
              </a:buClr>
              <a:buSzPts val="2000"/>
              <a:buFont typeface="Calibri"/>
              <a:buAutoNum type="arabicPeriod"/>
            </a:pPr>
            <a:r>
              <a:rPr i="1" lang="en-US" sz="2000">
                <a:solidFill>
                  <a:schemeClr val="dk1"/>
                </a:solidFill>
                <a:latin typeface="Quattrocento Sans"/>
                <a:ea typeface="Quattrocento Sans"/>
                <a:cs typeface="Quattrocento Sans"/>
                <a:sym typeface="Quattrocento Sans"/>
              </a:rPr>
              <a:t>Looping through all the worksheets and do something with each (such as protect/unprotect it).</a:t>
            </a:r>
            <a:endParaRPr/>
          </a:p>
          <a:p>
            <a:pPr indent="-457200" lvl="0" marL="469900" marR="5080" rtl="0" algn="just">
              <a:spcBef>
                <a:spcPts val="600"/>
              </a:spcBef>
              <a:spcAft>
                <a:spcPts val="0"/>
              </a:spcAft>
              <a:buClr>
                <a:schemeClr val="dk1"/>
              </a:buClr>
              <a:buSzPts val="2000"/>
              <a:buFont typeface="Calibri"/>
              <a:buAutoNum type="arabicPeriod"/>
            </a:pPr>
            <a:r>
              <a:rPr i="1" lang="en-US" sz="2000">
                <a:solidFill>
                  <a:schemeClr val="dk1"/>
                </a:solidFill>
                <a:latin typeface="Quattrocento Sans"/>
                <a:ea typeface="Quattrocento Sans"/>
                <a:cs typeface="Quattrocento Sans"/>
                <a:sym typeface="Quattrocento Sans"/>
              </a:rPr>
              <a:t>Loop through all the open workbooks (and save each workbook or close all except the active workbook).</a:t>
            </a:r>
            <a:endParaRPr/>
          </a:p>
          <a:p>
            <a:pPr indent="-457200" lvl="0" marL="469900" marR="5080" rtl="0" algn="just">
              <a:spcBef>
                <a:spcPts val="600"/>
              </a:spcBef>
              <a:spcAft>
                <a:spcPts val="0"/>
              </a:spcAft>
              <a:buClr>
                <a:schemeClr val="dk1"/>
              </a:buClr>
              <a:buSzPts val="2000"/>
              <a:buFont typeface="Calibri"/>
              <a:buAutoNum type="arabicPeriod"/>
            </a:pPr>
            <a:r>
              <a:rPr i="1" lang="en-US" sz="2000">
                <a:solidFill>
                  <a:schemeClr val="dk1"/>
                </a:solidFill>
                <a:latin typeface="Quattrocento Sans"/>
                <a:ea typeface="Quattrocento Sans"/>
                <a:cs typeface="Quattrocento Sans"/>
                <a:sym typeface="Quattrocento Sans"/>
              </a:rPr>
              <a:t>Loop through all the characters in a cell (and extract the numeric part from a string).</a:t>
            </a:r>
            <a:endParaRPr/>
          </a:p>
          <a:p>
            <a:pPr indent="-457200" lvl="0" marL="469900" marR="5080" rtl="0" algn="just">
              <a:spcBef>
                <a:spcPts val="600"/>
              </a:spcBef>
              <a:spcAft>
                <a:spcPts val="0"/>
              </a:spcAft>
              <a:buClr>
                <a:schemeClr val="dk1"/>
              </a:buClr>
              <a:buSzPts val="2000"/>
              <a:buFont typeface="Calibri"/>
              <a:buAutoNum type="arabicPeriod"/>
            </a:pPr>
            <a:r>
              <a:rPr i="1" lang="en-US" sz="2000">
                <a:solidFill>
                  <a:schemeClr val="dk1"/>
                </a:solidFill>
                <a:latin typeface="Quattrocento Sans"/>
                <a:ea typeface="Quattrocento Sans"/>
                <a:cs typeface="Quattrocento Sans"/>
                <a:sym typeface="Quattrocento Sans"/>
              </a:rPr>
              <a:t>Loop through all the values an array.</a:t>
            </a:r>
            <a:endParaRPr/>
          </a:p>
          <a:p>
            <a:pPr indent="-457200" lvl="0" marL="469900" marR="5080" rtl="0" algn="just">
              <a:spcBef>
                <a:spcPts val="600"/>
              </a:spcBef>
              <a:spcAft>
                <a:spcPts val="0"/>
              </a:spcAft>
              <a:buClr>
                <a:schemeClr val="dk1"/>
              </a:buClr>
              <a:buSzPts val="2000"/>
              <a:buFont typeface="Calibri"/>
              <a:buAutoNum type="arabicPeriod"/>
            </a:pPr>
            <a:r>
              <a:rPr i="1" lang="en-US" sz="2000">
                <a:solidFill>
                  <a:schemeClr val="dk1"/>
                </a:solidFill>
                <a:latin typeface="Quattrocento Sans"/>
                <a:ea typeface="Quattrocento Sans"/>
                <a:cs typeface="Quattrocento Sans"/>
                <a:sym typeface="Quattrocento Sans"/>
              </a:rPr>
              <a:t>Loop through all the charts/objects (and give a border or change the background color).</a:t>
            </a:r>
            <a:endParaRPr/>
          </a:p>
          <a:p>
            <a:pPr indent="-158750" lvl="0" marL="298450" marR="5080" rtl="0" algn="just">
              <a:lnSpc>
                <a:spcPct val="150000"/>
              </a:lnSpc>
              <a:spcBef>
                <a:spcPts val="1830"/>
              </a:spcBef>
              <a:spcAft>
                <a:spcPts val="0"/>
              </a:spcAft>
              <a:buClr>
                <a:schemeClr val="dk1"/>
              </a:buClr>
              <a:buSzPts val="2000"/>
              <a:buFont typeface="Noto Sans Symbols"/>
              <a:buNone/>
            </a:pPr>
            <a:r>
              <a:t/>
            </a:r>
            <a:endParaRPr i="1" sz="2000">
              <a:solidFill>
                <a:schemeClr val="dk1"/>
              </a:solidFill>
              <a:latin typeface="Quattrocento Sans"/>
              <a:ea typeface="Quattrocento Sans"/>
              <a:cs typeface="Quattrocento Sans"/>
              <a:sym typeface="Quattrocento Sans"/>
            </a:endParaRPr>
          </a:p>
          <a:p>
            <a:pPr indent="-158750" lvl="0" marL="298450" marR="5080" rtl="0" algn="just">
              <a:lnSpc>
                <a:spcPct val="150000"/>
              </a:lnSpc>
              <a:spcBef>
                <a:spcPts val="1830"/>
              </a:spcBef>
              <a:spcAft>
                <a:spcPts val="0"/>
              </a:spcAft>
              <a:buClr>
                <a:schemeClr val="dk1"/>
              </a:buClr>
              <a:buSzPts val="2000"/>
              <a:buFont typeface="Noto Sans Symbols"/>
              <a:buNone/>
            </a:pPr>
            <a:r>
              <a:t/>
            </a:r>
            <a:endParaRPr i="1" sz="20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26" name="Google Shape;126;p3"/>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For Next Loop</a:t>
            </a:r>
            <a:endParaRPr b="1" i="1" sz="4400">
              <a:latin typeface="Quattrocento Sans"/>
              <a:ea typeface="Quattrocento Sans"/>
              <a:cs typeface="Quattrocento Sans"/>
              <a:sym typeface="Quattrocento Sans"/>
            </a:endParaRPr>
          </a:p>
        </p:txBody>
      </p:sp>
      <p:sp>
        <p:nvSpPr>
          <p:cNvPr id="127" name="Google Shape;127;p3"/>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28" name="Google Shape;128;p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9" name="Google Shape;129;p3"/>
          <p:cNvSpPr txBox="1"/>
          <p:nvPr/>
        </p:nvSpPr>
        <p:spPr>
          <a:xfrm>
            <a:off x="776750" y="1585020"/>
            <a:ext cx="9763432" cy="3362459"/>
          </a:xfrm>
          <a:prstGeom prst="rect">
            <a:avLst/>
          </a:prstGeom>
          <a:noFill/>
          <a:ln>
            <a:noFill/>
          </a:ln>
        </p:spPr>
        <p:txBody>
          <a:bodyPr anchorCtr="0" anchor="t" bIns="45700" lIns="91425" spcFirstLastPara="1" rIns="91425" wrap="square" tIns="45700">
            <a:spAutoFit/>
          </a:bodyPr>
          <a:lstStyle/>
          <a:p>
            <a:pPr indent="-250190" lvl="0" marL="262255" marR="0" rtl="0" algn="just">
              <a:lnSpc>
                <a:spcPct val="15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The ‘For Next’ loop allows you to go through a block of code for the specified number of times.</a:t>
            </a:r>
            <a:endParaRPr/>
          </a:p>
          <a:p>
            <a:pPr indent="-250190" lvl="0" marL="262255" marR="0" rtl="0" algn="just">
              <a:lnSpc>
                <a:spcPct val="150000"/>
              </a:lnSpc>
              <a:spcBef>
                <a:spcPts val="1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For example, if I ask you to add the integers from 1 to 10 manually, you would add the first two numbers, then add the third number to the result, then add the fourth number to the result, as so on..</a:t>
            </a:r>
            <a:endParaRPr/>
          </a:p>
          <a:p>
            <a:pPr indent="-250190" lvl="0" marL="262255" marR="0" rtl="0" algn="just">
              <a:lnSpc>
                <a:spcPct val="150000"/>
              </a:lnSpc>
              <a:spcBef>
                <a:spcPts val="1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The same logic is used in the For Next loop in VBA.</a:t>
            </a:r>
            <a:endParaRPr/>
          </a:p>
          <a:p>
            <a:pPr indent="-250190" lvl="0" marL="262255" marR="0" rtl="0" algn="just">
              <a:lnSpc>
                <a:spcPct val="150000"/>
              </a:lnSpc>
              <a:spcBef>
                <a:spcPts val="1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Below is the syntax of the For Next loop:</a:t>
            </a:r>
            <a:endParaRPr i="1" sz="2000">
              <a:solidFill>
                <a:schemeClr val="dk1"/>
              </a:solidFill>
              <a:latin typeface="Quattrocento Sans"/>
              <a:ea typeface="Quattrocento Sans"/>
              <a:cs typeface="Quattrocento Sans"/>
              <a:sym typeface="Quattrocento Sans"/>
            </a:endParaRPr>
          </a:p>
        </p:txBody>
      </p:sp>
      <p:pic>
        <p:nvPicPr>
          <p:cNvPr id="130" name="Google Shape;130;p3"/>
          <p:cNvPicPr preferRelativeResize="0"/>
          <p:nvPr/>
        </p:nvPicPr>
        <p:blipFill rotWithShape="1">
          <a:blip r:embed="rId3">
            <a:alphaModFix/>
          </a:blip>
          <a:srcRect b="0" l="0" r="0" t="0"/>
          <a:stretch/>
        </p:blipFill>
        <p:spPr>
          <a:xfrm>
            <a:off x="5814095" y="4397954"/>
            <a:ext cx="4787537" cy="1325780"/>
          </a:xfrm>
          <a:prstGeom prst="rect">
            <a:avLst/>
          </a:prstGeom>
          <a:noFill/>
          <a:ln>
            <a:noFill/>
          </a:ln>
        </p:spPr>
      </p:pic>
      <p:sp>
        <p:nvSpPr>
          <p:cNvPr id="131" name="Google Shape;131;p3"/>
          <p:cNvSpPr/>
          <p:nvPr/>
        </p:nvSpPr>
        <p:spPr>
          <a:xfrm>
            <a:off x="776750" y="5697793"/>
            <a:ext cx="10048566" cy="958339"/>
          </a:xfrm>
          <a:prstGeom prst="rect">
            <a:avLst/>
          </a:prstGeom>
          <a:noFill/>
          <a:ln>
            <a:noFill/>
          </a:ln>
        </p:spPr>
        <p:txBody>
          <a:bodyPr anchorCtr="0" anchor="t" bIns="45700" lIns="91425" spcFirstLastPara="1" rIns="91425" wrap="square" tIns="45700">
            <a:spAutoFit/>
          </a:bodyPr>
          <a:lstStyle/>
          <a:p>
            <a:pPr indent="-250190" lvl="0" marL="262255" marR="0" rtl="0" algn="just">
              <a:lnSpc>
                <a:spcPct val="15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In the For Next loop, you can use a Counter (or any variable) that will be used to run the loop. This counter allows you to run this loop for a required number of times.</a:t>
            </a:r>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37" name="Google Shape;137;p4"/>
          <p:cNvSpPr txBox="1"/>
          <p:nvPr>
            <p:ph type="title"/>
          </p:nvPr>
        </p:nvSpPr>
        <p:spPr>
          <a:xfrm>
            <a:off x="619432" y="681036"/>
            <a:ext cx="11194026" cy="926537"/>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Example 1 – Adding the first 10 positive integers</a:t>
            </a:r>
            <a:endParaRPr b="1" i="1" sz="4400">
              <a:latin typeface="Quattrocento Sans"/>
              <a:ea typeface="Quattrocento Sans"/>
              <a:cs typeface="Quattrocento Sans"/>
              <a:sym typeface="Quattrocento Sans"/>
            </a:endParaRPr>
          </a:p>
        </p:txBody>
      </p:sp>
      <p:sp>
        <p:nvSpPr>
          <p:cNvPr id="138" name="Google Shape;138;p4"/>
          <p:cNvSpPr txBox="1"/>
          <p:nvPr>
            <p:ph idx="1" type="body"/>
          </p:nvPr>
        </p:nvSpPr>
        <p:spPr>
          <a:xfrm>
            <a:off x="838200" y="1710813"/>
            <a:ext cx="6535994" cy="4466150"/>
          </a:xfrm>
          <a:prstGeom prst="rect">
            <a:avLst/>
          </a:prstGeom>
          <a:noFill/>
          <a:ln>
            <a:noFill/>
          </a:ln>
        </p:spPr>
        <p:txBody>
          <a:bodyPr anchorCtr="0" anchor="t" bIns="45700" lIns="91425" spcFirstLastPara="1" rIns="91425" wrap="square" tIns="45700">
            <a:normAutofit/>
          </a:bodyPr>
          <a:lstStyle/>
          <a:p>
            <a:pPr indent="-342900" lvl="0" marL="355600" rtl="0" algn="l">
              <a:lnSpc>
                <a:spcPct val="15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Below is the code that will add the first 10 positive integers using a For Next loop.</a:t>
            </a:r>
            <a:endParaRPr i="1" sz="2000">
              <a:solidFill>
                <a:schemeClr val="dk1"/>
              </a:solidFill>
              <a:latin typeface="Quattrocento Sans"/>
              <a:ea typeface="Quattrocento Sans"/>
              <a:cs typeface="Quattrocento Sans"/>
              <a:sym typeface="Quattrocento Sans"/>
            </a:endParaRPr>
          </a:p>
          <a:p>
            <a:pPr indent="-342900" lvl="0" marL="355600" rtl="0" algn="l">
              <a:lnSpc>
                <a:spcPct val="150000"/>
              </a:lnSpc>
              <a:spcBef>
                <a:spcPts val="60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It will then display a message box showing the sum of these numbers.</a:t>
            </a:r>
            <a:endParaRPr/>
          </a:p>
          <a:p>
            <a:pPr indent="-342900" lvl="0" marL="355600" rtl="0" algn="l">
              <a:lnSpc>
                <a:spcPct val="150000"/>
              </a:lnSpc>
              <a:spcBef>
                <a:spcPts val="60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Once it gets into the loop, it holds the total value after every loop. So after the first loop, when Counter is 1, ‘Total’ value becomes 1, and after the second loop it becomes 3 (1+2), and so on.</a:t>
            </a:r>
            <a:endParaRPr i="1" sz="2000">
              <a:solidFill>
                <a:schemeClr val="dk1"/>
              </a:solidFill>
              <a:latin typeface="Quattrocento Sans"/>
              <a:ea typeface="Quattrocento Sans"/>
              <a:cs typeface="Quattrocento Sans"/>
              <a:sym typeface="Quattrocento Sans"/>
            </a:endParaRPr>
          </a:p>
          <a:p>
            <a:pPr indent="-215900" lvl="0" marL="355600" rtl="0" algn="l">
              <a:lnSpc>
                <a:spcPct val="100000"/>
              </a:lnSpc>
              <a:spcBef>
                <a:spcPts val="600"/>
              </a:spcBef>
              <a:spcAft>
                <a:spcPts val="0"/>
              </a:spcAft>
              <a:buClr>
                <a:srgbClr val="595959"/>
              </a:buClr>
              <a:buSzPts val="2000"/>
              <a:buFont typeface="Noto Sans Symbols"/>
              <a:buNone/>
            </a:pPr>
            <a:r>
              <a:t/>
            </a:r>
            <a:endParaRPr i="1" sz="2000">
              <a:solidFill>
                <a:schemeClr val="dk1"/>
              </a:solidFill>
              <a:latin typeface="Quattrocento Sans"/>
              <a:ea typeface="Quattrocento Sans"/>
              <a:cs typeface="Quattrocento Sans"/>
              <a:sym typeface="Quattrocento Sans"/>
            </a:endParaRPr>
          </a:p>
        </p:txBody>
      </p:sp>
      <p:sp>
        <p:nvSpPr>
          <p:cNvPr descr="Image result for vectors" id="139" name="Google Shape;139;p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40" name="Google Shape;140;p4"/>
          <p:cNvPicPr preferRelativeResize="0"/>
          <p:nvPr/>
        </p:nvPicPr>
        <p:blipFill rotWithShape="1">
          <a:blip r:embed="rId3">
            <a:alphaModFix/>
          </a:blip>
          <a:srcRect b="0" l="0" r="27280" t="0"/>
          <a:stretch/>
        </p:blipFill>
        <p:spPr>
          <a:xfrm>
            <a:off x="7836310" y="1607573"/>
            <a:ext cx="3682180" cy="3276721"/>
          </a:xfrm>
          <a:prstGeom prst="rect">
            <a:avLst/>
          </a:prstGeom>
          <a:noFill/>
          <a:ln>
            <a:noFill/>
          </a:ln>
        </p:spPr>
      </p:pic>
      <p:pic>
        <p:nvPicPr>
          <p:cNvPr id="141" name="Google Shape;141;p4"/>
          <p:cNvPicPr preferRelativeResize="0"/>
          <p:nvPr/>
        </p:nvPicPr>
        <p:blipFill rotWithShape="1">
          <a:blip r:embed="rId4">
            <a:alphaModFix/>
          </a:blip>
          <a:srcRect b="0" l="0" r="0" t="0"/>
          <a:stretch/>
        </p:blipFill>
        <p:spPr>
          <a:xfrm>
            <a:off x="8421329" y="4967119"/>
            <a:ext cx="1740310" cy="1209844"/>
          </a:xfrm>
          <a:prstGeom prst="rect">
            <a:avLst/>
          </a:prstGeom>
          <a:noFill/>
          <a:ln>
            <a:noFill/>
          </a:ln>
        </p:spPr>
      </p:pic>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47" name="Google Shape;147;p5"/>
          <p:cNvSpPr txBox="1"/>
          <p:nvPr>
            <p:ph type="title"/>
          </p:nvPr>
        </p:nvSpPr>
        <p:spPr>
          <a:xfrm>
            <a:off x="575187" y="681037"/>
            <a:ext cx="11179278" cy="741176"/>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200"/>
              <a:buFont typeface="Quattrocento Sans"/>
              <a:buNone/>
            </a:pPr>
            <a:r>
              <a:rPr b="1" i="1" lang="en-US">
                <a:latin typeface="Quattrocento Sans"/>
                <a:ea typeface="Quattrocento Sans"/>
                <a:cs typeface="Quattrocento Sans"/>
                <a:sym typeface="Quattrocento Sans"/>
              </a:rPr>
              <a:t>Example 2 – Entering Serial Number in the Selected Cells</a:t>
            </a:r>
            <a:endParaRPr b="1" i="1">
              <a:latin typeface="Quattrocento Sans"/>
              <a:ea typeface="Quattrocento Sans"/>
              <a:cs typeface="Quattrocento Sans"/>
              <a:sym typeface="Quattrocento Sans"/>
            </a:endParaRPr>
          </a:p>
        </p:txBody>
      </p:sp>
      <p:sp>
        <p:nvSpPr>
          <p:cNvPr id="148" name="Google Shape;148;p5"/>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49" name="Google Shape;149;p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0" name="Google Shape;150;p5"/>
          <p:cNvSpPr txBox="1"/>
          <p:nvPr/>
        </p:nvSpPr>
        <p:spPr>
          <a:xfrm>
            <a:off x="763229" y="1652647"/>
            <a:ext cx="5091881" cy="4247317"/>
          </a:xfrm>
          <a:prstGeom prst="rect">
            <a:avLst/>
          </a:prstGeom>
          <a:noFill/>
          <a:ln>
            <a:noFill/>
          </a:ln>
        </p:spPr>
        <p:txBody>
          <a:bodyPr anchorCtr="0" anchor="t" bIns="45700" lIns="91425" spcFirstLastPara="1" rIns="91425" wrap="square" tIns="45700">
            <a:spAutoFit/>
          </a:bodyPr>
          <a:lstStyle/>
          <a:p>
            <a:pPr indent="-342900" lvl="0" marL="342900" marR="0" rtl="0" algn="l">
              <a:lnSpc>
                <a:spcPct val="15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You can also use the For Next loop to go through a collection of objects (such as cells or worksheets or workbooks)</a:t>
            </a:r>
            <a:endParaRPr/>
          </a:p>
          <a:p>
            <a:pPr indent="-342900" lvl="0" marL="342900" marR="0" rtl="0" algn="l">
              <a:lnSpc>
                <a:spcPct val="150000"/>
              </a:lnSpc>
              <a:spcBef>
                <a:spcPts val="5"/>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Here is an example that quickly enters serial numbers in all the selected cells.</a:t>
            </a:r>
            <a:endParaRPr/>
          </a:p>
          <a:p>
            <a:pPr indent="-342900" lvl="0" marL="342900" marR="0" rtl="0" algn="l">
              <a:lnSpc>
                <a:spcPct val="150000"/>
              </a:lnSpc>
              <a:spcBef>
                <a:spcPts val="5"/>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The above code first counts the number of selected rows and then assigns this value to the variable RowCount. We then run the loop from ‘1 to RowCount’.</a:t>
            </a:r>
            <a:endParaRPr i="1" sz="2000">
              <a:solidFill>
                <a:schemeClr val="dk1"/>
              </a:solidFill>
              <a:latin typeface="Quattrocento Sans"/>
              <a:ea typeface="Quattrocento Sans"/>
              <a:cs typeface="Quattrocento Sans"/>
              <a:sym typeface="Quattrocento Sans"/>
            </a:endParaRPr>
          </a:p>
        </p:txBody>
      </p:sp>
      <p:pic>
        <p:nvPicPr>
          <p:cNvPr id="151" name="Google Shape;151;p5"/>
          <p:cNvPicPr preferRelativeResize="0"/>
          <p:nvPr/>
        </p:nvPicPr>
        <p:blipFill rotWithShape="1">
          <a:blip r:embed="rId3">
            <a:alphaModFix/>
          </a:blip>
          <a:srcRect b="0" l="0" r="0" t="0"/>
          <a:stretch/>
        </p:blipFill>
        <p:spPr>
          <a:xfrm>
            <a:off x="6628741" y="1948532"/>
            <a:ext cx="4725059" cy="3362794"/>
          </a:xfrm>
          <a:prstGeom prst="rect">
            <a:avLst/>
          </a:prstGeom>
          <a:noFill/>
          <a:ln>
            <a:noFill/>
          </a:ln>
        </p:spPr>
      </p:pic>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57" name="Google Shape;157;p6"/>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‘EXIT For’ Statements in For Next Loops</a:t>
            </a:r>
            <a:endParaRPr b="1" i="1" sz="4400">
              <a:latin typeface="Quattrocento Sans"/>
              <a:ea typeface="Quattrocento Sans"/>
              <a:cs typeface="Quattrocento Sans"/>
              <a:sym typeface="Quattrocento Sans"/>
            </a:endParaRPr>
          </a:p>
        </p:txBody>
      </p:sp>
      <p:sp>
        <p:nvSpPr>
          <p:cNvPr id="158" name="Google Shape;158;p6"/>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59" name="Google Shape;159;p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0" name="Google Shape;160;p6"/>
          <p:cNvSpPr txBox="1"/>
          <p:nvPr/>
        </p:nvSpPr>
        <p:spPr>
          <a:xfrm>
            <a:off x="773800" y="1467288"/>
            <a:ext cx="6025206" cy="5016758"/>
          </a:xfrm>
          <a:prstGeom prst="rect">
            <a:avLst/>
          </a:prstGeom>
          <a:noFill/>
          <a:ln>
            <a:noFill/>
          </a:ln>
        </p:spPr>
        <p:txBody>
          <a:bodyPr anchorCtr="0" anchor="t" bIns="45700" lIns="91425" spcFirstLastPara="1" rIns="91425" wrap="square" tIns="45700">
            <a:spAutoFit/>
          </a:bodyPr>
          <a:lstStyle/>
          <a:p>
            <a:pPr indent="-342900" lvl="0" marL="355600" marR="0" rtl="0" algn="l">
              <a:lnSpc>
                <a:spcPct val="10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‘Exit For’ statement allows you to exit the ‘For Next’ loop completely.</a:t>
            </a:r>
            <a:endParaRPr i="1" sz="2000">
              <a:solidFill>
                <a:schemeClr val="dk1"/>
              </a:solidFill>
              <a:latin typeface="Quattrocento Sans"/>
              <a:ea typeface="Quattrocento Sans"/>
              <a:cs typeface="Quattrocento Sans"/>
              <a:sym typeface="Quattrocento Sans"/>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You can use it in cases where you want the For Next loop to end when a certain condition is met.</a:t>
            </a:r>
            <a:endParaRPr i="1" sz="2000">
              <a:solidFill>
                <a:schemeClr val="dk1"/>
              </a:solidFill>
              <a:latin typeface="Quattrocento Sans"/>
              <a:ea typeface="Quattrocento Sans"/>
              <a:cs typeface="Quattrocento Sans"/>
              <a:sym typeface="Quattrocento Sans"/>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Let’s take an example where you have a set of numbers in Column A and you want to highlight all the negative numbers in red font. In this case, we need to analyze each cell for its value and then change the font color accordingly.</a:t>
            </a:r>
            <a:endParaRPr i="1" sz="2000">
              <a:solidFill>
                <a:schemeClr val="dk1"/>
              </a:solidFill>
              <a:latin typeface="Quattrocento Sans"/>
              <a:ea typeface="Quattrocento Sans"/>
              <a:cs typeface="Quattrocento Sans"/>
              <a:sym typeface="Quattrocento Sans"/>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But to make the code more efficient, we can first check if there are any negative values in the list or not. If there are no negative values, we can use the Exit For the statement to simply come out of the code..</a:t>
            </a:r>
            <a:endParaRPr i="1" sz="2000">
              <a:solidFill>
                <a:schemeClr val="dk1"/>
              </a:solidFill>
              <a:latin typeface="Quattrocento Sans"/>
              <a:ea typeface="Quattrocento Sans"/>
              <a:cs typeface="Quattrocento Sans"/>
              <a:sym typeface="Quattrocento Sans"/>
            </a:endParaRPr>
          </a:p>
        </p:txBody>
      </p:sp>
      <p:pic>
        <p:nvPicPr>
          <p:cNvPr id="161" name="Google Shape;161;p6"/>
          <p:cNvPicPr preferRelativeResize="0"/>
          <p:nvPr/>
        </p:nvPicPr>
        <p:blipFill rotWithShape="1">
          <a:blip r:embed="rId3">
            <a:alphaModFix/>
          </a:blip>
          <a:srcRect b="0" l="0" r="0" t="0"/>
          <a:stretch/>
        </p:blipFill>
        <p:spPr>
          <a:xfrm>
            <a:off x="6907452" y="2015078"/>
            <a:ext cx="4525006" cy="2876951"/>
          </a:xfrm>
          <a:prstGeom prst="rect">
            <a:avLst/>
          </a:prstGeom>
          <a:noFill/>
          <a:ln>
            <a:noFill/>
          </a:ln>
        </p:spPr>
      </p:pic>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67" name="Google Shape;167;p7"/>
          <p:cNvSpPr txBox="1"/>
          <p:nvPr>
            <p:ph type="title"/>
          </p:nvPr>
        </p:nvSpPr>
        <p:spPr>
          <a:xfrm flipH="1">
            <a:off x="835251" y="681038"/>
            <a:ext cx="411873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Do While Loop</a:t>
            </a:r>
            <a:endParaRPr b="1" i="1" sz="4400">
              <a:latin typeface="Quattrocento Sans"/>
              <a:ea typeface="Quattrocento Sans"/>
              <a:cs typeface="Quattrocento Sans"/>
              <a:sym typeface="Quattrocento Sans"/>
            </a:endParaRPr>
          </a:p>
        </p:txBody>
      </p:sp>
      <p:sp>
        <p:nvSpPr>
          <p:cNvPr descr="Image result for vectors" id="168" name="Google Shape;168;p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9" name="Google Shape;169;p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70" name="Google Shape;170;p7"/>
          <p:cNvSpPr txBox="1"/>
          <p:nvPr/>
        </p:nvSpPr>
        <p:spPr>
          <a:xfrm>
            <a:off x="773800" y="1682145"/>
            <a:ext cx="10267334" cy="1220847"/>
          </a:xfrm>
          <a:prstGeom prst="rect">
            <a:avLst/>
          </a:prstGeom>
          <a:noFill/>
          <a:ln>
            <a:noFill/>
          </a:ln>
        </p:spPr>
        <p:txBody>
          <a:bodyPr anchorCtr="0" anchor="t" bIns="45700" lIns="91425" spcFirstLastPara="1" rIns="91425" wrap="square" tIns="45700">
            <a:spAutoFit/>
          </a:bodyPr>
          <a:lstStyle/>
          <a:p>
            <a:pPr indent="-342900" lvl="0" marL="355600" marR="0" rtl="0" algn="l">
              <a:lnSpc>
                <a:spcPct val="10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A ‘Do While’ loop allows you to check for a condition and run the loop while that condition is met (or is TRUE).</a:t>
            </a:r>
            <a:endParaRPr i="1" sz="2000">
              <a:solidFill>
                <a:schemeClr val="dk1"/>
              </a:solidFill>
              <a:latin typeface="Quattrocento Sans"/>
              <a:ea typeface="Quattrocento Sans"/>
              <a:cs typeface="Quattrocento Sans"/>
              <a:sym typeface="Quattrocento Sans"/>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There are two types of syntax in the Do While Loop.</a:t>
            </a:r>
            <a:endParaRPr i="1" sz="2000">
              <a:solidFill>
                <a:schemeClr val="dk1"/>
              </a:solidFill>
              <a:latin typeface="Quattrocento Sans"/>
              <a:ea typeface="Quattrocento Sans"/>
              <a:cs typeface="Quattrocento Sans"/>
              <a:sym typeface="Quattrocento Sans"/>
            </a:endParaRPr>
          </a:p>
        </p:txBody>
      </p:sp>
      <p:pic>
        <p:nvPicPr>
          <p:cNvPr id="171" name="Google Shape;171;p7"/>
          <p:cNvPicPr preferRelativeResize="0"/>
          <p:nvPr/>
        </p:nvPicPr>
        <p:blipFill rotWithShape="1">
          <a:blip r:embed="rId3">
            <a:alphaModFix/>
          </a:blip>
          <a:srcRect b="0" l="0" r="0" t="0"/>
          <a:stretch/>
        </p:blipFill>
        <p:spPr>
          <a:xfrm>
            <a:off x="1285875" y="2902992"/>
            <a:ext cx="3000794" cy="1057423"/>
          </a:xfrm>
          <a:prstGeom prst="rect">
            <a:avLst/>
          </a:prstGeom>
          <a:noFill/>
          <a:ln>
            <a:noFill/>
          </a:ln>
        </p:spPr>
      </p:pic>
      <p:sp>
        <p:nvSpPr>
          <p:cNvPr id="172" name="Google Shape;172;p7"/>
          <p:cNvSpPr txBox="1"/>
          <p:nvPr/>
        </p:nvSpPr>
        <p:spPr>
          <a:xfrm>
            <a:off x="4629518" y="3259394"/>
            <a:ext cx="137160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US" sz="2000">
                <a:solidFill>
                  <a:schemeClr val="dk1"/>
                </a:solidFill>
                <a:latin typeface="Quattrocento Sans"/>
                <a:ea typeface="Quattrocento Sans"/>
                <a:cs typeface="Quattrocento Sans"/>
                <a:sym typeface="Quattrocento Sans"/>
              </a:rPr>
              <a:t>or</a:t>
            </a:r>
            <a:endParaRPr i="1" sz="2000">
              <a:solidFill>
                <a:schemeClr val="dk1"/>
              </a:solidFill>
              <a:latin typeface="Quattrocento Sans"/>
              <a:ea typeface="Quattrocento Sans"/>
              <a:cs typeface="Quattrocento Sans"/>
              <a:sym typeface="Quattrocento Sans"/>
            </a:endParaRPr>
          </a:p>
        </p:txBody>
      </p:sp>
      <p:pic>
        <p:nvPicPr>
          <p:cNvPr id="173" name="Google Shape;173;p7"/>
          <p:cNvPicPr preferRelativeResize="0"/>
          <p:nvPr/>
        </p:nvPicPr>
        <p:blipFill rotWithShape="1">
          <a:blip r:embed="rId4">
            <a:alphaModFix/>
          </a:blip>
          <a:srcRect b="0" l="0" r="0" t="0"/>
          <a:stretch/>
        </p:blipFill>
        <p:spPr>
          <a:xfrm>
            <a:off x="5590324" y="2907755"/>
            <a:ext cx="2772162" cy="1047896"/>
          </a:xfrm>
          <a:prstGeom prst="rect">
            <a:avLst/>
          </a:prstGeom>
          <a:noFill/>
          <a:ln>
            <a:noFill/>
          </a:ln>
        </p:spPr>
      </p:pic>
      <p:sp>
        <p:nvSpPr>
          <p:cNvPr id="174" name="Google Shape;174;p7"/>
          <p:cNvSpPr/>
          <p:nvPr/>
        </p:nvSpPr>
        <p:spPr>
          <a:xfrm>
            <a:off x="720898" y="4123839"/>
            <a:ext cx="9738852" cy="2144177"/>
          </a:xfrm>
          <a:prstGeom prst="rect">
            <a:avLst/>
          </a:prstGeom>
          <a:noFill/>
          <a:ln>
            <a:noFill/>
          </a:ln>
        </p:spPr>
        <p:txBody>
          <a:bodyPr anchorCtr="0" anchor="t" bIns="45700" lIns="91425" spcFirstLastPara="1" rIns="91425" wrap="square" tIns="45700">
            <a:spAutoFit/>
          </a:bodyPr>
          <a:lstStyle/>
          <a:p>
            <a:pPr indent="-342900" lvl="0" marL="355600" marR="0" rtl="0" algn="l">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The difference between these two is that in the first, the While condition is checked first before any code block is executed, and in the second case, the code block is executed first and then the While condition is checked.</a:t>
            </a:r>
            <a:endParaRPr i="1" sz="2000">
              <a:solidFill>
                <a:schemeClr val="dk1"/>
              </a:solidFill>
              <a:latin typeface="Quattrocento Sans"/>
              <a:ea typeface="Quattrocento Sans"/>
              <a:cs typeface="Quattrocento Sans"/>
              <a:sym typeface="Quattrocento Sans"/>
            </a:endParaRPr>
          </a:p>
          <a:p>
            <a:pPr indent="-342900" lvl="0" marL="355600" marR="0" rtl="0" algn="l">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This means that if the While condition is False is both the cases, the code will still run at least once in the second case (as the ‘While’ condition is checked after the code has been executed once).</a:t>
            </a:r>
            <a:endParaRPr/>
          </a:p>
        </p:txBody>
      </p:sp>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80" name="Google Shape;180;p8"/>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200"/>
              <a:buFont typeface="Quattrocento Sans"/>
              <a:buNone/>
            </a:pPr>
            <a:r>
              <a:rPr b="1" i="1" lang="en-US">
                <a:latin typeface="Quattrocento Sans"/>
                <a:ea typeface="Quattrocento Sans"/>
                <a:cs typeface="Quattrocento Sans"/>
                <a:sym typeface="Quattrocento Sans"/>
              </a:rPr>
              <a:t>Example 1 – Add First 10 Positive Integers using VBA</a:t>
            </a:r>
            <a:endParaRPr b="1" i="1">
              <a:latin typeface="Quattrocento Sans"/>
              <a:ea typeface="Quattrocento Sans"/>
              <a:cs typeface="Quattrocento Sans"/>
              <a:sym typeface="Quattrocento Sans"/>
            </a:endParaRPr>
          </a:p>
        </p:txBody>
      </p:sp>
      <p:sp>
        <p:nvSpPr>
          <p:cNvPr id="181" name="Google Shape;181;p8"/>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82" name="Google Shape;182;p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3" name="Google Shape;183;p8"/>
          <p:cNvSpPr txBox="1"/>
          <p:nvPr/>
        </p:nvSpPr>
        <p:spPr>
          <a:xfrm>
            <a:off x="794201" y="1754062"/>
            <a:ext cx="6786470" cy="4133439"/>
          </a:xfrm>
          <a:prstGeom prst="rect">
            <a:avLst/>
          </a:prstGeom>
          <a:noFill/>
          <a:ln>
            <a:noFill/>
          </a:ln>
        </p:spPr>
        <p:txBody>
          <a:bodyPr anchorCtr="0" anchor="t" bIns="45700" lIns="91425" spcFirstLastPara="1" rIns="91425" wrap="square" tIns="45700">
            <a:spAutoFit/>
          </a:bodyPr>
          <a:lstStyle/>
          <a:p>
            <a:pPr indent="-342900" lvl="0" marL="354965" marR="7620" rtl="0" algn="l">
              <a:lnSpc>
                <a:spcPct val="101499"/>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Suppose you want to add the first ten positive integers using the Do While loop in VBA.</a:t>
            </a:r>
            <a:endParaRPr i="1" sz="2000">
              <a:solidFill>
                <a:schemeClr val="dk1"/>
              </a:solidFill>
              <a:latin typeface="Quattrocento Sans"/>
              <a:ea typeface="Quattrocento Sans"/>
              <a:cs typeface="Quattrocento Sans"/>
              <a:sym typeface="Quattrocento Sans"/>
            </a:endParaRPr>
          </a:p>
          <a:p>
            <a:pPr indent="-342900" lvl="0" marL="354965" marR="7620" rtl="0" algn="l">
              <a:lnSpc>
                <a:spcPct val="101499"/>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To do this, you can use the Do While loop until the next number is less than or equal to 10. As soon as the number is greater than 10, your loop would stop.</a:t>
            </a:r>
            <a:endParaRPr/>
          </a:p>
          <a:p>
            <a:pPr indent="-342900" lvl="0" marL="354965" marR="7620" rtl="0" algn="l">
              <a:lnSpc>
                <a:spcPct val="101499"/>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Here is the VBA code that will run this Do While loop and the show the result in a message box.</a:t>
            </a:r>
            <a:endParaRPr/>
          </a:p>
          <a:p>
            <a:pPr indent="-342900" lvl="0" marL="354965" marR="7620" rtl="0" algn="l">
              <a:lnSpc>
                <a:spcPct val="101499"/>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The above loop continues to work until the value of ‘i’ becomes 11. As soon as it becomes 11, the loop ends (as the While condition becomes False).</a:t>
            </a:r>
            <a:endParaRPr i="1" sz="2000">
              <a:solidFill>
                <a:schemeClr val="dk1"/>
              </a:solidFill>
              <a:latin typeface="Quattrocento Sans"/>
              <a:ea typeface="Quattrocento Sans"/>
              <a:cs typeface="Quattrocento Sans"/>
              <a:sym typeface="Quattrocento Sans"/>
            </a:endParaRPr>
          </a:p>
          <a:p>
            <a:pPr indent="-342900" lvl="0" marL="354965" marR="7620" rtl="0" algn="l">
              <a:lnSpc>
                <a:spcPct val="101499"/>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Within the loop, we have used a Result variable that holds the final value Once the loop is completed, a message box shows the value of the ‘Result’ variable.</a:t>
            </a:r>
            <a:endParaRPr i="1" sz="2000">
              <a:solidFill>
                <a:schemeClr val="dk1"/>
              </a:solidFill>
              <a:latin typeface="Quattrocento Sans"/>
              <a:ea typeface="Quattrocento Sans"/>
              <a:cs typeface="Quattrocento Sans"/>
              <a:sym typeface="Quattrocento Sans"/>
            </a:endParaRPr>
          </a:p>
        </p:txBody>
      </p:sp>
      <p:pic>
        <p:nvPicPr>
          <p:cNvPr id="184" name="Google Shape;184;p8"/>
          <p:cNvPicPr preferRelativeResize="0"/>
          <p:nvPr/>
        </p:nvPicPr>
        <p:blipFill rotWithShape="1">
          <a:blip r:embed="rId3">
            <a:alphaModFix/>
          </a:blip>
          <a:srcRect b="0" l="0" r="0" t="0"/>
          <a:stretch/>
        </p:blipFill>
        <p:spPr>
          <a:xfrm>
            <a:off x="7624670" y="1754062"/>
            <a:ext cx="3781953" cy="2924583"/>
          </a:xfrm>
          <a:prstGeom prst="rect">
            <a:avLst/>
          </a:prstGeom>
          <a:noFill/>
          <a:ln>
            <a:noFill/>
          </a:ln>
        </p:spPr>
      </p:pic>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9"/>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90" name="Google Shape;190;p9"/>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Quattrocento Sans"/>
              <a:buNone/>
            </a:pPr>
            <a:r>
              <a:rPr b="1" i="1" lang="en-US" sz="3600">
                <a:latin typeface="Quattrocento Sans"/>
                <a:ea typeface="Quattrocento Sans"/>
                <a:cs typeface="Quattrocento Sans"/>
                <a:sym typeface="Quattrocento Sans"/>
              </a:rPr>
              <a:t>Example 2 –  Enter Dates For the Current Month</a:t>
            </a:r>
            <a:endParaRPr b="1" i="1" sz="3600">
              <a:latin typeface="Quattrocento Sans"/>
              <a:ea typeface="Quattrocento Sans"/>
              <a:cs typeface="Quattrocento Sans"/>
              <a:sym typeface="Quattrocento Sans"/>
            </a:endParaRPr>
          </a:p>
        </p:txBody>
      </p:sp>
      <p:sp>
        <p:nvSpPr>
          <p:cNvPr id="191" name="Google Shape;191;p9"/>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92" name="Google Shape;192;p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3" name="Google Shape;193;p9"/>
          <p:cNvSpPr txBox="1"/>
          <p:nvPr/>
        </p:nvSpPr>
        <p:spPr>
          <a:xfrm>
            <a:off x="794202" y="1556934"/>
            <a:ext cx="4647953" cy="3385542"/>
          </a:xfrm>
          <a:prstGeom prst="rect">
            <a:avLst/>
          </a:prstGeom>
          <a:noFill/>
          <a:ln>
            <a:noFill/>
          </a:ln>
        </p:spPr>
        <p:txBody>
          <a:bodyPr anchorCtr="0" anchor="t" bIns="45700" lIns="91425" spcFirstLastPara="1" rIns="91425" wrap="square" tIns="45700">
            <a:spAutoFit/>
          </a:bodyPr>
          <a:lstStyle/>
          <a:p>
            <a:pPr indent="-457200" lvl="0" marL="457200" marR="0" rtl="0" algn="l">
              <a:lnSpc>
                <a:spcPct val="100000"/>
              </a:lnSpc>
              <a:spcBef>
                <a:spcPts val="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Let’s say you want to enter all the dates of the current month into a worksheet column.</a:t>
            </a:r>
            <a:endParaRPr/>
          </a:p>
          <a:p>
            <a:pPr indent="-457200" lvl="0" marL="457200" marR="0" rtl="0" algn="l">
              <a:lnSpc>
                <a:spcPct val="100000"/>
              </a:lnSpc>
              <a:spcBef>
                <a:spcPts val="3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You can do that by using the following Do While loop code:</a:t>
            </a:r>
            <a:endParaRPr/>
          </a:p>
          <a:p>
            <a:pPr indent="-457200" lvl="0" marL="457200" marR="0" rtl="0" algn="l">
              <a:lnSpc>
                <a:spcPct val="100000"/>
              </a:lnSpc>
              <a:spcBef>
                <a:spcPts val="3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The above code would enter all the dates in the D column of the worksheet. The loops continue till the Month value of the variable ‘CMDate’ matches that of the current month.</a:t>
            </a:r>
            <a:endParaRPr i="1" sz="2000">
              <a:solidFill>
                <a:schemeClr val="dk1"/>
              </a:solidFill>
              <a:latin typeface="Quattrocento Sans"/>
              <a:ea typeface="Quattrocento Sans"/>
              <a:cs typeface="Quattrocento Sans"/>
              <a:sym typeface="Quattrocento Sans"/>
            </a:endParaRPr>
          </a:p>
        </p:txBody>
      </p:sp>
      <p:pic>
        <p:nvPicPr>
          <p:cNvPr id="194" name="Google Shape;194;p9"/>
          <p:cNvPicPr preferRelativeResize="0"/>
          <p:nvPr/>
        </p:nvPicPr>
        <p:blipFill rotWithShape="1">
          <a:blip r:embed="rId3">
            <a:alphaModFix/>
          </a:blip>
          <a:srcRect b="0" l="0" r="0" t="0"/>
          <a:stretch/>
        </p:blipFill>
        <p:spPr>
          <a:xfrm>
            <a:off x="5702255" y="1680961"/>
            <a:ext cx="6031137" cy="2790105"/>
          </a:xfrm>
          <a:prstGeom prst="rect">
            <a:avLst/>
          </a:prstGeom>
          <a:noFill/>
          <a:ln>
            <a:noFill/>
          </a:ln>
        </p:spPr>
      </p:pic>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IAQS PPT- Zil_ Final">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2019-12-10T16:16:08Z</dcterms:created>
  <dc:creator>lokesh</dc:creator>
</cp:coreProperties>
</file>